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300" r:id="rId4"/>
    <p:sldId id="336" r:id="rId5"/>
    <p:sldId id="335" r:id="rId6"/>
    <p:sldId id="339" r:id="rId7"/>
    <p:sldId id="334" r:id="rId8"/>
    <p:sldId id="338" r:id="rId9"/>
    <p:sldId id="337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3" r:id="rId21"/>
    <p:sldId id="350" r:id="rId22"/>
    <p:sldId id="351" r:id="rId23"/>
    <p:sldId id="352" r:id="rId24"/>
    <p:sldId id="331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79" autoAdjust="0"/>
  </p:normalViewPr>
  <p:slideViewPr>
    <p:cSldViewPr>
      <p:cViewPr>
        <p:scale>
          <a:sx n="91" d="100"/>
          <a:sy n="91" d="100"/>
        </p:scale>
        <p:origin x="-1210" y="370"/>
      </p:cViewPr>
      <p:guideLst>
        <p:guide orient="horz" pos="2083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5633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6700F1-3B3F-46A2-95F2-4A3EC646683E}" type="datetimeFigureOut">
              <a:rPr lang="zh-CN" altLang="en-US" smtClean="0"/>
              <a:pPr/>
              <a:t>2023-05-30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55320C-EE8D-4A48-AEB9-94443C137EC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756591" y="1844074"/>
            <a:ext cx="7779776" cy="1247865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 smtClean="0"/>
              <a:t>计件方案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076960" y="3091815"/>
            <a:ext cx="7780020" cy="784225"/>
          </a:xfrm>
        </p:spPr>
        <p:txBody>
          <a:bodyPr>
            <a:normAutofit/>
          </a:bodyPr>
          <a:lstStyle/>
          <a:p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工程标准工时的建立：旋铆</a:t>
            </a:r>
            <a:endParaRPr lang="en-US" altLang="zh-CN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495424"/>
            <a:ext cx="8323263" cy="45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05481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工程标准工时的建立：压铆</a:t>
            </a:r>
            <a:endParaRPr lang="en-US" altLang="zh-CN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81" y="1357312"/>
            <a:ext cx="8397448" cy="487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78078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工程标准工时的建立：折弯</a:t>
            </a:r>
            <a:endParaRPr lang="en-US" altLang="zh-CN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1196753"/>
            <a:ext cx="855186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411043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工程标准工时的建立：氩弧焊</a:t>
            </a:r>
            <a:endParaRPr lang="en-US" altLang="zh-CN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8136903" cy="518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91604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工程标准工时的建立：二保焊</a:t>
            </a:r>
            <a:endParaRPr lang="en-US" altLang="zh-CN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95413"/>
            <a:ext cx="8837613" cy="4913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84997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工程标准工时的建立：打磨</a:t>
            </a:r>
            <a:endParaRPr lang="en-US" altLang="zh-CN" dirty="0" smtClean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72" y="1724024"/>
            <a:ext cx="8614700" cy="4369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6441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工程标准工时的建立：碰焊</a:t>
            </a:r>
            <a:endParaRPr lang="en-US" altLang="zh-CN" dirty="0" smtClean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5" y="1196752"/>
            <a:ext cx="8302456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5570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工程标准工时的建立：种焊</a:t>
            </a:r>
            <a:endParaRPr lang="en-US" altLang="zh-CN" dirty="0" smtClean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80728"/>
            <a:ext cx="8351837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93457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工程标准工时的建立：镭射</a:t>
            </a:r>
            <a:endParaRPr lang="en-US" altLang="zh-CN" dirty="0" smtClean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49" y="1052736"/>
            <a:ext cx="860444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25595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工程标准工时的建立：刮毛刺</a:t>
            </a:r>
            <a:endParaRPr lang="en-US" altLang="zh-CN" dirty="0" smtClean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66838"/>
            <a:ext cx="8228013" cy="465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408096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1560" y="775009"/>
            <a:ext cx="25707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工程标准工时的建立：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576" y="1628800"/>
            <a:ext cx="70567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对于的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标准工时，需要对每道具体工序的工时定义和取得做出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明确定义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工时分准备工时和单件加工工时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准备工时指在加工生产前的前期准备时间，包括工件调试，调模，调试程序，首件等工作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件加工工时指完成一个工件的单件循环时间，包括加工单件工件完成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标准工时在系统的建立提供两种方式：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工程师在做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AutoCAD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图纸的时候在图框的工艺栏位填写对应的加工参数，系统读取到对应的参数，根据确定的工时计算方法来计算出对应的工时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系统提供类似在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CAD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插入工艺的方式，也可以在系统插入工艺时输入对应的参数，系统计算工时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同时系统支持直接在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MES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里按格式直接导入准备时间和单件工时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工程标准工时的建立：刮毛刺</a:t>
            </a:r>
            <a:endParaRPr lang="en-US" altLang="zh-CN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447800"/>
            <a:ext cx="7694613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2453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</a:t>
            </a:r>
            <a:endParaRPr lang="en-US" altLang="zh-CN" dirty="0" smtClean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23974"/>
            <a:ext cx="8928992" cy="520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4650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工程标准工时的建立：数冲</a:t>
            </a:r>
            <a:endParaRPr lang="en-US" altLang="zh-CN" dirty="0" smtClean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28713"/>
            <a:ext cx="8837613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168581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工程标准工时的建立：冲压</a:t>
            </a:r>
            <a:endParaRPr lang="en-US" altLang="zh-CN" dirty="0" smtClean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836712"/>
            <a:ext cx="821461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74208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11785" y="181610"/>
            <a:ext cx="756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工程标准工时的建立及工价构成：</a:t>
            </a:r>
          </a:p>
          <a:p>
            <a:endParaRPr lang="zh-CN" altLang="en-US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7259962"/>
              </p:ext>
            </p:extLst>
          </p:nvPr>
        </p:nvGraphicFramePr>
        <p:xfrm>
          <a:off x="1115616" y="1268760"/>
          <a:ext cx="6953929" cy="8640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71701"/>
                <a:gridCol w="4582228"/>
              </a:tblGrid>
              <a:tr h="864096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CN" sz="16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单件工时计算逻辑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 dirty="0" smtClean="0">
                          <a:effectLst/>
                        </a:rPr>
                        <a:t>单</a:t>
                      </a:r>
                      <a:r>
                        <a:rPr lang="zh-CN" sz="1600" kern="0" dirty="0">
                          <a:effectLst/>
                        </a:rPr>
                        <a:t>次标准工时</a:t>
                      </a:r>
                      <a:r>
                        <a:rPr lang="en-US" sz="1600" kern="0" dirty="0">
                          <a:effectLst/>
                        </a:rPr>
                        <a:t>*</a:t>
                      </a:r>
                      <a:r>
                        <a:rPr lang="zh-CN" sz="1600" kern="0" dirty="0" smtClean="0">
                          <a:effectLst/>
                        </a:rPr>
                        <a:t>次数</a:t>
                      </a:r>
                      <a:r>
                        <a:rPr lang="zh-CN" altLang="en-US" sz="1600" kern="0" dirty="0" smtClean="0">
                          <a:effectLst/>
                        </a:rPr>
                        <a:t>（数量</a:t>
                      </a:r>
                      <a:r>
                        <a:rPr lang="en-US" altLang="zh-CN" sz="1600" kern="0" dirty="0" smtClean="0">
                          <a:effectLst/>
                        </a:rPr>
                        <a:t>1</a:t>
                      </a:r>
                      <a:r>
                        <a:rPr lang="zh-CN" altLang="en-US" sz="1600" kern="0" dirty="0" smtClean="0">
                          <a:effectLst/>
                        </a:rPr>
                        <a:t>）</a:t>
                      </a:r>
                      <a:endParaRPr lang="zh-CN" sz="16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17334857"/>
              </p:ext>
            </p:extLst>
          </p:nvPr>
        </p:nvGraphicFramePr>
        <p:xfrm>
          <a:off x="1115616" y="2276872"/>
          <a:ext cx="6912768" cy="6480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82222"/>
                <a:gridCol w="4530546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effectLst/>
                        </a:rPr>
                        <a:t>每批次加工工时计算逻辑</a:t>
                      </a:r>
                      <a:endParaRPr lang="zh-CN" sz="20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effectLst/>
                        </a:rPr>
                        <a:t>准备工时</a:t>
                      </a:r>
                      <a:r>
                        <a:rPr lang="en-US" sz="2000" kern="0" dirty="0">
                          <a:effectLst/>
                        </a:rPr>
                        <a:t>+</a:t>
                      </a:r>
                      <a:r>
                        <a:rPr lang="zh-CN" sz="2000" kern="0" dirty="0">
                          <a:effectLst/>
                        </a:rPr>
                        <a:t>单件工时</a:t>
                      </a:r>
                      <a:r>
                        <a:rPr lang="en-US" sz="2000" kern="0" dirty="0" smtClean="0">
                          <a:effectLst/>
                        </a:rPr>
                        <a:t>*</a:t>
                      </a:r>
                      <a:r>
                        <a:rPr lang="zh-CN" altLang="en-US" sz="2000" kern="0" dirty="0" smtClean="0">
                          <a:effectLst/>
                        </a:rPr>
                        <a:t>工件录入数量</a:t>
                      </a:r>
                      <a:endParaRPr lang="zh-CN" sz="20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971600" y="3573016"/>
            <a:ext cx="69847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000" b="1" kern="0" dirty="0" smtClean="0">
                <a:solidFill>
                  <a:schemeClr val="lt1"/>
                </a:solidFill>
              </a:rPr>
              <a:t>工价</a:t>
            </a:r>
            <a:r>
              <a:rPr lang="zh-CN" altLang="en-US" sz="2000" b="1" kern="0" dirty="0" smtClean="0">
                <a:solidFill>
                  <a:schemeClr val="lt1"/>
                </a:solidFill>
              </a:rPr>
              <a:t>公</a:t>
            </a:r>
            <a:r>
              <a:rPr lang="zh-CN" altLang="zh-CN" sz="2000" b="1" kern="0" dirty="0" smtClean="0">
                <a:solidFill>
                  <a:schemeClr val="lt1"/>
                </a:solidFill>
              </a:rPr>
              <a:t>式</a:t>
            </a:r>
            <a:r>
              <a:rPr lang="zh-CN" altLang="zh-CN" sz="2000" b="1" kern="0" dirty="0">
                <a:solidFill>
                  <a:schemeClr val="lt1"/>
                </a:solidFill>
              </a:rPr>
              <a:t>构成</a:t>
            </a:r>
          </a:p>
          <a:p>
            <a:r>
              <a:rPr lang="en-US" altLang="zh-CN" sz="2000" b="1" kern="0" dirty="0">
                <a:solidFill>
                  <a:schemeClr val="lt1"/>
                </a:solidFill>
              </a:rPr>
              <a:t>1.1.1  </a:t>
            </a:r>
            <a:r>
              <a:rPr lang="zh-CN" altLang="zh-CN" sz="2000" b="1" kern="0" dirty="0">
                <a:solidFill>
                  <a:schemeClr val="lt1"/>
                </a:solidFill>
              </a:rPr>
              <a:t>计价</a:t>
            </a:r>
            <a:r>
              <a:rPr lang="zh-CN" altLang="zh-CN" sz="2000" b="1" kern="0" dirty="0" smtClean="0">
                <a:solidFill>
                  <a:schemeClr val="lt1"/>
                </a:solidFill>
              </a:rPr>
              <a:t>工时</a:t>
            </a:r>
            <a:r>
              <a:rPr lang="zh-CN" altLang="en-US" sz="2000" b="1" kern="0" dirty="0">
                <a:solidFill>
                  <a:schemeClr val="lt1"/>
                </a:solidFill>
              </a:rPr>
              <a:t>公</a:t>
            </a:r>
            <a:r>
              <a:rPr lang="zh-CN" altLang="zh-CN" sz="2000" b="1" kern="0" dirty="0">
                <a:solidFill>
                  <a:schemeClr val="lt1"/>
                </a:solidFill>
              </a:rPr>
              <a:t>式：工价</a:t>
            </a:r>
            <a:r>
              <a:rPr lang="en-US" altLang="zh-CN" sz="2000" b="1" kern="0" dirty="0">
                <a:solidFill>
                  <a:schemeClr val="lt1"/>
                </a:solidFill>
              </a:rPr>
              <a:t>= </a:t>
            </a:r>
            <a:r>
              <a:rPr lang="zh-CN" altLang="zh-CN" sz="2000" b="1" kern="0" dirty="0">
                <a:solidFill>
                  <a:schemeClr val="lt1"/>
                </a:solidFill>
              </a:rPr>
              <a:t>产品准备工时（批）</a:t>
            </a:r>
            <a:r>
              <a:rPr lang="en-US" altLang="zh-CN" sz="2000" b="1" kern="0" dirty="0">
                <a:solidFill>
                  <a:schemeClr val="lt1"/>
                </a:solidFill>
              </a:rPr>
              <a:t>*</a:t>
            </a:r>
            <a:r>
              <a:rPr lang="zh-CN" altLang="zh-CN" sz="2000" b="1" kern="0" dirty="0">
                <a:solidFill>
                  <a:schemeClr val="lt1"/>
                </a:solidFill>
              </a:rPr>
              <a:t>准备工费率</a:t>
            </a:r>
            <a:r>
              <a:rPr lang="en-US" altLang="zh-CN" sz="2000" b="1" kern="0" dirty="0">
                <a:solidFill>
                  <a:schemeClr val="lt1"/>
                </a:solidFill>
              </a:rPr>
              <a:t>+</a:t>
            </a:r>
            <a:r>
              <a:rPr lang="zh-CN" altLang="zh-CN" sz="2000" b="1" kern="0" dirty="0">
                <a:solidFill>
                  <a:schemeClr val="lt1"/>
                </a:solidFill>
              </a:rPr>
              <a:t>产品数量</a:t>
            </a:r>
            <a:r>
              <a:rPr lang="en-US" altLang="zh-CN" sz="2000" b="1" kern="0" dirty="0">
                <a:solidFill>
                  <a:schemeClr val="lt1"/>
                </a:solidFill>
              </a:rPr>
              <a:t>*</a:t>
            </a:r>
            <a:r>
              <a:rPr lang="zh-CN" altLang="zh-CN" sz="2000" b="1" kern="0" dirty="0">
                <a:solidFill>
                  <a:schemeClr val="lt1"/>
                </a:solidFill>
              </a:rPr>
              <a:t>单件工时</a:t>
            </a:r>
            <a:r>
              <a:rPr lang="en-US" altLang="zh-CN" sz="2000" b="1" kern="0" dirty="0">
                <a:solidFill>
                  <a:schemeClr val="lt1"/>
                </a:solidFill>
              </a:rPr>
              <a:t>*</a:t>
            </a:r>
            <a:r>
              <a:rPr lang="zh-CN" altLang="zh-CN" sz="2000" b="1" kern="0" dirty="0">
                <a:solidFill>
                  <a:schemeClr val="lt1"/>
                </a:solidFill>
              </a:rPr>
              <a:t>工费率</a:t>
            </a:r>
          </a:p>
          <a:p>
            <a:r>
              <a:rPr lang="en-US" altLang="zh-CN" sz="2000" b="1" kern="0" dirty="0">
                <a:solidFill>
                  <a:schemeClr val="lt1"/>
                </a:solidFill>
              </a:rPr>
              <a:t>1.1.2  </a:t>
            </a:r>
            <a:r>
              <a:rPr lang="zh-CN" altLang="zh-CN" sz="2000" b="1" kern="0" dirty="0">
                <a:solidFill>
                  <a:schemeClr val="lt1"/>
                </a:solidFill>
              </a:rPr>
              <a:t>单件工时</a:t>
            </a:r>
            <a:r>
              <a:rPr lang="en-US" altLang="zh-CN" sz="2000" b="1" kern="0" dirty="0">
                <a:solidFill>
                  <a:schemeClr val="lt1"/>
                </a:solidFill>
              </a:rPr>
              <a:t>=</a:t>
            </a:r>
            <a:r>
              <a:rPr lang="zh-CN" altLang="zh-CN" sz="2000" b="1" kern="0" dirty="0" smtClean="0">
                <a:solidFill>
                  <a:schemeClr val="lt1"/>
                </a:solidFill>
              </a:rPr>
              <a:t>（外挂</a:t>
            </a:r>
            <a:r>
              <a:rPr lang="zh-CN" altLang="zh-CN" sz="2000" b="1" kern="0" dirty="0">
                <a:solidFill>
                  <a:schemeClr val="lt1"/>
                </a:solidFill>
              </a:rPr>
              <a:t>中字段数量（</a:t>
            </a:r>
            <a:r>
              <a:rPr lang="en-US" altLang="zh-CN" sz="2000" b="1" kern="0" dirty="0">
                <a:solidFill>
                  <a:schemeClr val="lt1"/>
                </a:solidFill>
              </a:rPr>
              <a:t>1</a:t>
            </a:r>
            <a:r>
              <a:rPr lang="zh-CN" altLang="zh-CN" sz="2000" b="1" kern="0" dirty="0">
                <a:solidFill>
                  <a:schemeClr val="lt1"/>
                </a:solidFill>
              </a:rPr>
              <a:t>、</a:t>
            </a:r>
            <a:r>
              <a:rPr lang="en-US" altLang="zh-CN" sz="2000" b="1" kern="0" dirty="0">
                <a:solidFill>
                  <a:schemeClr val="lt1"/>
                </a:solidFill>
              </a:rPr>
              <a:t>2</a:t>
            </a:r>
            <a:r>
              <a:rPr lang="zh-CN" altLang="zh-CN" sz="2000" b="1" kern="0" dirty="0">
                <a:solidFill>
                  <a:schemeClr val="lt1"/>
                </a:solidFill>
              </a:rPr>
              <a:t>）</a:t>
            </a:r>
            <a:r>
              <a:rPr lang="en-US" altLang="zh-CN" sz="2000" b="1" kern="0" dirty="0">
                <a:solidFill>
                  <a:schemeClr val="lt1"/>
                </a:solidFill>
              </a:rPr>
              <a:t>*</a:t>
            </a:r>
            <a:r>
              <a:rPr lang="zh-CN" altLang="zh-CN" sz="2000" b="1" kern="0" dirty="0">
                <a:solidFill>
                  <a:schemeClr val="lt1"/>
                </a:solidFill>
              </a:rPr>
              <a:t>标准工时建立中的</a:t>
            </a:r>
            <a:r>
              <a:rPr lang="zh-CN" altLang="zh-CN" sz="2000" b="1" kern="0" dirty="0" smtClean="0">
                <a:solidFill>
                  <a:schemeClr val="lt1"/>
                </a:solidFill>
              </a:rPr>
              <a:t>参数</a:t>
            </a:r>
            <a:r>
              <a:rPr lang="zh-CN" altLang="en-US" sz="2000" b="1" kern="0" dirty="0" smtClean="0">
                <a:solidFill>
                  <a:schemeClr val="lt1"/>
                </a:solidFill>
              </a:rPr>
              <a:t>单件工时</a:t>
            </a:r>
            <a:r>
              <a:rPr lang="zh-CN" altLang="zh-CN" sz="2000" b="1" kern="0" dirty="0" smtClean="0">
                <a:solidFill>
                  <a:schemeClr val="lt1"/>
                </a:solidFill>
              </a:rPr>
              <a:t>）</a:t>
            </a:r>
            <a:endParaRPr lang="zh-CN" altLang="zh-CN" sz="2000" b="1" kern="0" dirty="0">
              <a:solidFill>
                <a:schemeClr val="l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72794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工程标准工时的建立：压字唛</a:t>
            </a:r>
            <a:endParaRPr lang="en-US" altLang="zh-CN" dirty="0" smtClean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8568951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工程标准工时的建立：压凸包</a:t>
            </a:r>
            <a:endParaRPr lang="en-US" altLang="zh-CN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357313"/>
            <a:ext cx="9028113" cy="495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3523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工程标准工时的建立：压凸米</a:t>
            </a:r>
            <a:endParaRPr lang="en-US" altLang="zh-CN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980728"/>
            <a:ext cx="8275637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8634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工程标准工时的建立：钻孔</a:t>
            </a:r>
            <a:endParaRPr lang="en-US" altLang="zh-CN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1300163"/>
            <a:ext cx="8466137" cy="4937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38814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工程标准工时的建立：攻牙</a:t>
            </a:r>
            <a:endParaRPr lang="en-US" altLang="zh-CN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457325"/>
            <a:ext cx="8704263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16093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工程标准工时的建立：抽孔</a:t>
            </a:r>
            <a:endParaRPr lang="en-US" altLang="zh-CN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08720"/>
            <a:ext cx="8380413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163989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528" y="273146"/>
            <a:ext cx="5863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工程标准工时的建立：沉孔</a:t>
            </a:r>
            <a:endParaRPr lang="en-US" altLang="zh-CN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980728"/>
            <a:ext cx="8447087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103271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  <p:tag name="KSO_WM_TAG_VERSION" val="1.0"/>
  <p:tag name="KSO_WM_SLIDE_ID" val="custom20164424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  <p:tag name="KSO_WM_SLIDE_POSITION" val="66*144"/>
  <p:tag name="KSO_WM_SLIDE_SIZE" val="828*343"/>
  <p:tag name="KSO_WM_TEMPLATE_THUMBS_INDEX" val="1、2、3、4、5、6、7、8、9、10、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64424"/>
  <p:tag name="KSO_WM_UNIT_TYPE" val="a"/>
  <p:tag name="KSO_WM_UNIT_INDEX" val="1"/>
  <p:tag name="KSO_WM_UNIT_ID" val="custom20164424_1*a*1"/>
  <p:tag name="KSO_WM_UNIT_LAYERLEVEL" val="1"/>
  <p:tag name="KSO_WM_UNIT_VALUE" val="12"/>
  <p:tag name="KSO_WM_UNIT_ISCONTENTSTITLE" val="0"/>
  <p:tag name="KSO_WM_UNIT_HIGHLIGHT" val="0"/>
  <p:tag name="KSO_WM_UNIT_COMPATIBLE" val="0"/>
  <p:tag name="KSO_WM_UNIT_CLEAR" val="0"/>
  <p:tag name="KSO_WM_UNIT_PRESET_TEXT_INDEX" val="0"/>
  <p:tag name="KSO_WM_UNIT_PRESET_TEXT_LEN" val="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64424"/>
  <p:tag name="KSO_WM_UNIT_TYPE" val="b"/>
  <p:tag name="KSO_WM_UNIT_INDEX" val="1"/>
  <p:tag name="KSO_WM_UNIT_ID" val="custom20164424_1*b*1"/>
  <p:tag name="KSO_WM_UNIT_LAYERLEVEL" val="1"/>
  <p:tag name="KSO_WM_UNIT_VALUE" val="21"/>
  <p:tag name="KSO_WM_UNIT_ISCONTENTSTITLE" val="0"/>
  <p:tag name="KSO_WM_UNIT_HIGHLIGHT" val="0"/>
  <p:tag name="KSO_WM_UNIT_COMPATIBLE" val="0"/>
  <p:tag name="KSO_WM_UNIT_CLEAR" val="0"/>
  <p:tag name="KSO_WM_UNIT_PRESET_TEXT_INDEX" val="1"/>
  <p:tag name="KSO_WM_UNIT_PRESET_TEXT_LEN" val="1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38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507</TotalTime>
  <Words>381</Words>
  <Application>Microsoft Office PowerPoint</Application>
  <PresentationFormat>全屏显示(4:3)</PresentationFormat>
  <Paragraphs>39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流畅</vt:lpstr>
      <vt:lpstr>计件方案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深圳市精创科技有限公司</dc:title>
  <dc:creator>Administrator</dc:creator>
  <cp:lastModifiedBy>XiaZaiMa.COM</cp:lastModifiedBy>
  <cp:revision>185</cp:revision>
  <dcterms:created xsi:type="dcterms:W3CDTF">2017-08-14T06:32:00Z</dcterms:created>
  <dcterms:modified xsi:type="dcterms:W3CDTF">2023-05-30T08:46:14Z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